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61" r:id="rId3"/>
    <p:sldId id="291" r:id="rId4"/>
    <p:sldId id="294" r:id="rId5"/>
    <p:sldId id="262" r:id="rId6"/>
    <p:sldId id="295" r:id="rId7"/>
    <p:sldId id="298" r:id="rId8"/>
    <p:sldId id="293" r:id="rId9"/>
    <p:sldId id="296" r:id="rId10"/>
    <p:sldId id="301" r:id="rId11"/>
    <p:sldId id="306" r:id="rId12"/>
    <p:sldId id="307" r:id="rId13"/>
    <p:sldId id="308" r:id="rId14"/>
    <p:sldId id="302" r:id="rId15"/>
    <p:sldId id="309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F0502020204030204" pitchFamily="34" charset="0"/>
      <p:regular r:id="rId21"/>
      <p:bold r:id="rId22"/>
      <p:italic r:id="rId23"/>
      <p:boldItalic r:id="rId24"/>
    </p:embeddedFont>
    <p:embeddedFont>
      <p:font typeface="Nixie One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0" d="100"/>
          <a:sy n="100" d="100"/>
        </p:scale>
        <p:origin x="7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21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87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40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2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1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95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648578" y="1604563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  <p:sp>
        <p:nvSpPr>
          <p:cNvPr id="3" name="Shape 1423">
            <a:extLst>
              <a:ext uri="{FF2B5EF4-FFF2-40B4-BE49-F238E27FC236}">
                <a16:creationId xmlns:a16="http://schemas.microsoft.com/office/drawing/2014/main" id="{DDB45CE0-306D-4D47-B71E-693D51D9B075}"/>
              </a:ext>
            </a:extLst>
          </p:cNvPr>
          <p:cNvSpPr txBox="1">
            <a:spLocks/>
          </p:cNvSpPr>
          <p:nvPr/>
        </p:nvSpPr>
        <p:spPr>
          <a:xfrm>
            <a:off x="2411720" y="2555575"/>
            <a:ext cx="4817216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Muli"/>
              <a:buNone/>
            </a:pPr>
            <a:r>
              <a:rPr lang="en-US" sz="2000" b="1" dirty="0"/>
              <a:t>Team SmartGrid10</a:t>
            </a:r>
          </a:p>
          <a:p>
            <a:pPr algn="ctr">
              <a:spcBef>
                <a:spcPts val="0"/>
              </a:spcBef>
              <a:buFont typeface="Muli"/>
              <a:buNone/>
            </a:pPr>
            <a:r>
              <a:rPr lang="en-US" dirty="0"/>
              <a:t>By: Casper Lammers, Lisette van </a:t>
            </a:r>
            <a:r>
              <a:rPr lang="en-US" dirty="0" err="1"/>
              <a:t>Nieuwkerk</a:t>
            </a:r>
            <a:r>
              <a:rPr lang="en-US" dirty="0"/>
              <a:t> &amp; David </a:t>
            </a:r>
            <a:r>
              <a:rPr lang="en-US" dirty="0" err="1"/>
              <a:t>Mokken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711323" y="-120237"/>
            <a:ext cx="7477491" cy="84801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Simulated annealing</a:t>
            </a:r>
            <a:endParaRPr lang="en" dirty="0">
              <a:sym typeface="Mul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7" name="Shape 1577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dirty="0" err="1">
                    <a:sym typeface="Arial"/>
                  </a:rPr>
                  <a:t>Koelschema</a:t>
                </a:r>
                <a:r>
                  <a:rPr lang="en" dirty="0">
                    <a:sym typeface="Arial"/>
                  </a:rPr>
                  <a:t>: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Begintemperatuur</a:t>
                </a:r>
                <a:r>
                  <a:rPr lang="en" dirty="0">
                    <a:sym typeface="Arial"/>
                  </a:rPr>
                  <a:t>: T = 1.5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-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 = 0.0001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-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= 0.99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while T &gt; </a:t>
                </a:r>
                <a:r>
                  <a:rPr lang="en" dirty="0" err="1">
                    <a:sym typeface="Arial"/>
                  </a:rPr>
                  <a:t>T_min</a:t>
                </a:r>
                <a:r>
                  <a:rPr lang="en" dirty="0">
                    <a:sym typeface="Arial"/>
                  </a:rPr>
                  <a:t>:    (T *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sym typeface="Arial"/>
                      </a:rPr>
                      <m:t>⍺</m:t>
                    </m:r>
                  </m:oMath>
                </a14:m>
                <a:r>
                  <a:rPr lang="en" dirty="0">
                    <a:sym typeface="Arial"/>
                  </a:rPr>
                  <a:t> )</a:t>
                </a:r>
              </a:p>
              <a:p>
                <a:pPr lvl="0">
                  <a:spcBef>
                    <a:spcPts val="0"/>
                  </a:spcBef>
                  <a:buNone/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Random </a:t>
                </a:r>
                <a:r>
                  <a:rPr lang="en" dirty="0" err="1">
                    <a:sym typeface="Arial"/>
                  </a:rPr>
                  <a:t>beginpositie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Neigbouring</a:t>
                </a:r>
                <a:r>
                  <a:rPr lang="en" dirty="0">
                    <a:sym typeface="Arial"/>
                  </a:rPr>
                  <a:t> solutions random </a:t>
                </a:r>
                <a:r>
                  <a:rPr lang="en" dirty="0" err="1">
                    <a:sym typeface="Arial"/>
                  </a:rPr>
                  <a:t>bepaald</a:t>
                </a:r>
                <a:r>
                  <a:rPr lang="en" dirty="0">
                    <a:sym typeface="Arial"/>
                  </a:rPr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" dirty="0">
                    <a:sym typeface="Arial"/>
                  </a:rPr>
                  <a:t>        &gt; (2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</a:t>
                </a:r>
                <a:r>
                  <a:rPr lang="en" dirty="0">
                    <a:sym typeface="Arial"/>
                  </a:rPr>
                  <a:t> van 2 </a:t>
                </a:r>
                <a:r>
                  <a:rPr lang="en" dirty="0" err="1">
                    <a:sym typeface="Arial"/>
                  </a:rPr>
                  <a:t>huizen</a:t>
                </a:r>
                <a:r>
                  <a:rPr lang="en" dirty="0">
                    <a:sym typeface="Arial"/>
                  </a:rPr>
                  <a:t>)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Afkoeling</a:t>
                </a:r>
                <a:r>
                  <a:rPr lang="en" dirty="0">
                    <a:sym typeface="Arial"/>
                  </a:rPr>
                  <a:t> per 10 </a:t>
                </a:r>
                <a:r>
                  <a:rPr lang="en" dirty="0" err="1">
                    <a:sym typeface="Arial"/>
                  </a:rPr>
                  <a:t>iteraties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" dirty="0" err="1">
                    <a:sym typeface="Arial"/>
                  </a:rPr>
                  <a:t>Verslechteringen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nauwelijks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zichtbaar</a:t>
                </a:r>
                <a:r>
                  <a:rPr lang="en" dirty="0">
                    <a:sym typeface="Arial"/>
                  </a:rPr>
                  <a:t> door </a:t>
                </a:r>
                <a:br>
                  <a:rPr lang="en" dirty="0">
                    <a:sym typeface="Arial"/>
                  </a:rPr>
                </a:br>
                <a:r>
                  <a:rPr lang="en" dirty="0">
                    <a:sym typeface="Arial"/>
                  </a:rPr>
                  <a:t>2 </a:t>
                </a:r>
                <a:r>
                  <a:rPr lang="en" dirty="0" err="1">
                    <a:sym typeface="Arial"/>
                  </a:rPr>
                  <a:t>Opt</a:t>
                </a:r>
                <a:r>
                  <a:rPr lang="en" dirty="0">
                    <a:sym typeface="Arial"/>
                  </a:rPr>
                  <a:t> </a:t>
                </a:r>
                <a:r>
                  <a:rPr lang="en" dirty="0" err="1">
                    <a:sym typeface="Arial"/>
                  </a:rPr>
                  <a:t>veranderingen</a:t>
                </a: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marL="285750" indent="-285750">
                  <a:spcBef>
                    <a:spcPts val="0"/>
                  </a:spcBef>
                </a:pPr>
                <a:endParaRPr lang="en" dirty="0">
                  <a:sym typeface="Arial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br>
                  <a:rPr lang="en" dirty="0"/>
                </a:b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1577" name="Shape 157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165100" y="1388180"/>
                <a:ext cx="7772400" cy="3755320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fbeelding 1">
            <a:extLst>
              <a:ext uri="{FF2B5EF4-FFF2-40B4-BE49-F238E27FC236}">
                <a16:creationId xmlns:a16="http://schemas.microsoft.com/office/drawing/2014/main" id="{428624C0-0837-2D43-B163-B84467D3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93385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433894" y="2112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Resultaten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vaste</a:t>
            </a:r>
            <a:r>
              <a:rPr lang="en-US" dirty="0">
                <a:sym typeface="Muli"/>
              </a:rPr>
              <a:t> </a:t>
            </a:r>
            <a:r>
              <a:rPr lang="en-US" dirty="0" err="1">
                <a:sym typeface="Muli"/>
              </a:rPr>
              <a:t>batterijlocaties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28323" y="953425"/>
            <a:ext cx="4261823" cy="1116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Score in </a:t>
            </a:r>
            <a:r>
              <a:rPr lang="en" dirty="0" err="1"/>
              <a:t>totale</a:t>
            </a:r>
            <a:r>
              <a:rPr lang="en" dirty="0"/>
              <a:t> </a:t>
            </a:r>
            <a:r>
              <a:rPr lang="en" dirty="0" err="1"/>
              <a:t>afstand</a:t>
            </a:r>
            <a:r>
              <a:rPr lang="en" dirty="0"/>
              <a:t> van de </a:t>
            </a:r>
            <a:r>
              <a:rPr lang="en" dirty="0" err="1"/>
              <a:t>connecties</a:t>
            </a: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Voldoen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alle</a:t>
            </a:r>
            <a:r>
              <a:rPr lang="en" dirty="0"/>
              <a:t> constraints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10.000 runs per </a:t>
            </a:r>
            <a:r>
              <a:rPr lang="en" dirty="0" err="1"/>
              <a:t>algoritme</a:t>
            </a:r>
            <a:endParaRPr lang="en" dirty="0"/>
          </a:p>
        </p:txBody>
      </p:sp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005518" y="441778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151162" y="3802332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703195" y="4369513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1617168" y="4435126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22420F8C-6378-D746-BDC9-73C8C8368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77474"/>
              </p:ext>
            </p:extLst>
          </p:nvPr>
        </p:nvGraphicFramePr>
        <p:xfrm>
          <a:off x="1050771" y="2266256"/>
          <a:ext cx="6318252" cy="14833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821321">
                  <a:extLst>
                    <a:ext uri="{9D8B030D-6E8A-4147-A177-3AD203B41FA5}">
                      <a16:colId xmlns:a16="http://schemas.microsoft.com/office/drawing/2014/main" val="1860922581"/>
                    </a:ext>
                  </a:extLst>
                </a:gridCol>
                <a:gridCol w="1009202">
                  <a:extLst>
                    <a:ext uri="{9D8B030D-6E8A-4147-A177-3AD203B41FA5}">
                      <a16:colId xmlns:a16="http://schemas.microsoft.com/office/drawing/2014/main" val="3850157615"/>
                    </a:ext>
                  </a:extLst>
                </a:gridCol>
                <a:gridCol w="2039877">
                  <a:extLst>
                    <a:ext uri="{9D8B030D-6E8A-4147-A177-3AD203B41FA5}">
                      <a16:colId xmlns:a16="http://schemas.microsoft.com/office/drawing/2014/main" val="1260721055"/>
                    </a:ext>
                  </a:extLst>
                </a:gridCol>
                <a:gridCol w="2447852">
                  <a:extLst>
                    <a:ext uri="{9D8B030D-6E8A-4147-A177-3AD203B41FA5}">
                      <a16:colId xmlns:a16="http://schemas.microsoft.com/office/drawing/2014/main" val="4294598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Wijk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Random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Greedy</a:t>
                      </a:r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+ </a:t>
                      </a:r>
                      <a:r>
                        <a:rPr lang="nl-NL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Hillclimber</a:t>
                      </a:r>
                      <a:endParaRPr lang="nl-NL" sz="1400" b="0" i="0" u="none" strike="noStrike" cap="none" dirty="0">
                        <a:solidFill>
                          <a:srgbClr val="C6DAEC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Simulated</a:t>
                      </a:r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 </a:t>
                      </a:r>
                      <a:r>
                        <a:rPr lang="nl-NL" sz="1400" b="0" i="0" u="none" strike="noStrike" cap="none" dirty="0" err="1">
                          <a:solidFill>
                            <a:srgbClr val="00B050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annealing</a:t>
                      </a:r>
                      <a:endParaRPr lang="nl-NL" sz="1400" b="0" i="0" u="none" strike="noStrike" cap="none" dirty="0">
                        <a:solidFill>
                          <a:srgbClr val="00B050"/>
                        </a:solidFill>
                        <a:latin typeface="Muli"/>
                        <a:cs typeface="Muli"/>
                        <a:sym typeface="Muli"/>
                        <a:rtl val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3452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92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4219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8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cs typeface="Muli"/>
                          <a:sym typeface="Muli"/>
                          <a:rtl val="0"/>
                        </a:rPr>
                        <a:t>3212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i="0" u="none" strike="noStrike" cap="none" dirty="0">
                          <a:solidFill>
                            <a:srgbClr val="00B050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Muli"/>
                          <a:rtl val="0"/>
                        </a:rPr>
                        <a:t>2091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6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7408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Actieknop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929970B-89D8-5D40-9C8E-613817A966CC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11461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985546" y="112509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Batterijen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2923" y="220071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Batterijen hadden een </a:t>
            </a:r>
            <a:r>
              <a:rPr lang="nl-NL" dirty="0" err="1"/>
              <a:t>fixed</a:t>
            </a:r>
            <a:r>
              <a:rPr lang="nl-NL" dirty="0"/>
              <a:t> positie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Mogen nu worden geplaatst om resultaat te optimaliseren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Lagere minimum </a:t>
            </a:r>
            <a:r>
              <a:rPr lang="nl-NL" dirty="0" err="1"/>
              <a:t>bounds</a:t>
            </a:r>
            <a:r>
              <a:rPr lang="nl-NL" dirty="0"/>
              <a:t> = betere resultaten ?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 rtl="0">
              <a:spcBef>
                <a:spcPts val="0"/>
              </a:spcBef>
              <a:buNone/>
            </a:pPr>
            <a:r>
              <a:rPr lang="nl-NL" dirty="0"/>
              <a:t>	Ja! </a:t>
            </a:r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indent="-285750"/>
            <a:r>
              <a:rPr lang="nl-NL" dirty="0"/>
              <a:t>Op zoek naar lage </a:t>
            </a:r>
            <a:r>
              <a:rPr lang="nl-NL" dirty="0" err="1"/>
              <a:t>bounds</a:t>
            </a:r>
            <a:endParaRPr lang="nl-NL" dirty="0"/>
          </a:p>
          <a:p>
            <a:pPr lvl="0" rtl="0">
              <a:spcBef>
                <a:spcPts val="0"/>
              </a:spcBef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  <p:sp>
        <p:nvSpPr>
          <p:cNvPr id="5" name="Pijl links 4">
            <a:extLst>
              <a:ext uri="{FF2B5EF4-FFF2-40B4-BE49-F238E27FC236}">
                <a16:creationId xmlns:a16="http://schemas.microsoft.com/office/drawing/2014/main" id="{333F0659-2397-804C-A4D5-C16795AE60CE}"/>
              </a:ext>
            </a:extLst>
          </p:cNvPr>
          <p:cNvSpPr/>
          <p:nvPr/>
        </p:nvSpPr>
        <p:spPr>
          <a:xfrm>
            <a:off x="4178293" y="3276336"/>
            <a:ext cx="558807" cy="393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Actieknop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045DB1-2023-CE49-97EA-E87D32AE3E78}"/>
              </a:ext>
            </a:extLst>
          </p:cNvPr>
          <p:cNvSpPr/>
          <p:nvPr/>
        </p:nvSpPr>
        <p:spPr>
          <a:xfrm>
            <a:off x="5338782" y="2930179"/>
            <a:ext cx="1285822" cy="120735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0149B3-4F96-944F-BA56-96E99DAD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01" y="2379356"/>
            <a:ext cx="3621090" cy="25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3778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562745" y="53625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62745" y="1184024"/>
            <a:ext cx="7772400" cy="6655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20000 Random </a:t>
            </a:r>
            <a:r>
              <a:rPr lang="en" dirty="0" err="1"/>
              <a:t>locaties</a:t>
            </a:r>
            <a:r>
              <a:rPr lang="en" dirty="0"/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" dirty="0"/>
              <a:t>Greedy </a:t>
            </a:r>
            <a:r>
              <a:rPr lang="en" dirty="0" err="1"/>
              <a:t>huizen</a:t>
            </a:r>
            <a:r>
              <a:rPr lang="en" dirty="0"/>
              <a:t> </a:t>
            </a:r>
            <a:r>
              <a:rPr lang="en" dirty="0" err="1"/>
              <a:t>toegewezen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Hillclimber (2 </a:t>
            </a:r>
            <a:r>
              <a:rPr lang="en" dirty="0" err="1"/>
              <a:t>Opt</a:t>
            </a:r>
            <a:r>
              <a:rPr lang="en" dirty="0"/>
              <a:t> </a:t>
            </a:r>
            <a:r>
              <a:rPr lang="en" dirty="0" err="1"/>
              <a:t>huizen</a:t>
            </a:r>
            <a:r>
              <a:rPr lang="en" dirty="0"/>
              <a:t> switch) om </a:t>
            </a:r>
            <a:r>
              <a:rPr lang="en" dirty="0" err="1"/>
              <a:t>resultaten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verbeteren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89919"/>
              </p:ext>
            </p:extLst>
          </p:nvPr>
        </p:nvGraphicFramePr>
        <p:xfrm>
          <a:off x="1172901" y="2125661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22274151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Minimum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2121715" y="423080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44758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2083443" y="116020"/>
            <a:ext cx="6354705" cy="6477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err="1">
                <a:sym typeface="Muli"/>
              </a:rPr>
              <a:t>Kmeans</a:t>
            </a:r>
            <a:r>
              <a:rPr lang="en-US" dirty="0">
                <a:sym typeface="Muli"/>
              </a:rPr>
              <a:t> cluster </a:t>
            </a:r>
            <a:r>
              <a:rPr lang="en-US" dirty="0" err="1">
                <a:sym typeface="Muli"/>
              </a:rPr>
              <a:t>locaties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489525" y="727992"/>
            <a:ext cx="7772400" cy="11168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" dirty="0"/>
              <a:t>K</a:t>
            </a:r>
            <a:r>
              <a:rPr lang="nl-NL" dirty="0"/>
              <a:t>Means 5 optimale cluster locaties t</a:t>
            </a:r>
          </a:p>
          <a:p>
            <a:pPr marL="285750" indent="-285750">
              <a:spcBef>
                <a:spcPts val="0"/>
              </a:spcBef>
            </a:pPr>
            <a:r>
              <a:rPr lang="nl-NL" dirty="0"/>
              <a:t>Batterijen plaatsen op optimale clusterlocaties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/>
              <a:t>10.000 </a:t>
            </a:r>
            <a:r>
              <a:rPr lang="en" dirty="0" err="1"/>
              <a:t>clusterruns</a:t>
            </a:r>
            <a:r>
              <a:rPr lang="en" dirty="0"/>
              <a:t> &gt; </a:t>
            </a:r>
            <a:r>
              <a:rPr lang="en" dirty="0" err="1"/>
              <a:t>resultaat</a:t>
            </a:r>
            <a:r>
              <a:rPr lang="en" dirty="0"/>
              <a:t> met </a:t>
            </a:r>
            <a:r>
              <a:rPr lang="en" dirty="0" err="1"/>
              <a:t>laagste</a:t>
            </a:r>
            <a:r>
              <a:rPr lang="en" dirty="0"/>
              <a:t> </a:t>
            </a:r>
            <a:r>
              <a:rPr lang="en" dirty="0" err="1"/>
              <a:t>minimumbound</a:t>
            </a:r>
            <a:r>
              <a:rPr lang="en" dirty="0"/>
              <a:t> </a:t>
            </a:r>
            <a:r>
              <a:rPr lang="en" dirty="0" err="1"/>
              <a:t>gebruikt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van </a:t>
            </a:r>
            <a:r>
              <a:rPr lang="en" dirty="0" err="1"/>
              <a:t>alle</a:t>
            </a:r>
            <a:r>
              <a:rPr lang="en" dirty="0"/>
              <a:t> </a:t>
            </a:r>
            <a:r>
              <a:rPr lang="en" dirty="0" err="1"/>
              <a:t>algoritmes</a:t>
            </a:r>
            <a:endParaRPr lang="en" dirty="0"/>
          </a:p>
          <a:p>
            <a:pPr marL="285750" indent="-285750">
              <a:spcBef>
                <a:spcPts val="0"/>
              </a:spcBef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07897"/>
              </p:ext>
            </p:extLst>
          </p:nvPr>
        </p:nvGraphicFramePr>
        <p:xfrm>
          <a:off x="744040" y="2353485"/>
          <a:ext cx="7447575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2482525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  <a:gridCol w="2482525">
                  <a:extLst>
                    <a:ext uri="{9D8B030D-6E8A-4147-A177-3AD203B41FA5}">
                      <a16:colId xmlns:a16="http://schemas.microsoft.com/office/drawing/2014/main" val="2784955944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Bound</a:t>
                      </a:r>
                      <a:endParaRPr lang="nl-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1638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Resultaat</a:t>
            </a:r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tov Oude 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achebekje 11">
            <a:extLst>
              <a:ext uri="{FF2B5EF4-FFF2-40B4-BE49-F238E27FC236}">
                <a16:creationId xmlns:a16="http://schemas.microsoft.com/office/drawing/2014/main" id="{4B5902B9-1595-9243-B24A-D5835CE400B0}"/>
              </a:ext>
            </a:extLst>
          </p:cNvPr>
          <p:cNvSpPr/>
          <p:nvPr/>
        </p:nvSpPr>
        <p:spPr>
          <a:xfrm>
            <a:off x="1079789" y="4220657"/>
            <a:ext cx="353089" cy="33919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390522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5581200" cy="645300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 vanmiddag </a:t>
            </a:r>
            <a:r>
              <a:rPr lang="nl-NL" dirty="0">
                <a:sym typeface="Wingdings" pitchFamily="2" charset="2"/>
              </a:rPr>
              <a:t>:) :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239900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Verschillende </a:t>
            </a:r>
            <a:r>
              <a:rPr lang="nl-NL" dirty="0" err="1"/>
              <a:t>koelschemas</a:t>
            </a:r>
            <a:r>
              <a:rPr lang="nl-NL" dirty="0"/>
              <a:t> uitproberen</a:t>
            </a:r>
          </a:p>
          <a:p>
            <a:endParaRPr lang="nl-NL" dirty="0"/>
          </a:p>
          <a:p>
            <a:r>
              <a:rPr lang="nl-NL" dirty="0"/>
              <a:t> Verschillende batterijen invoegen in de </a:t>
            </a:r>
            <a:r>
              <a:rPr lang="nl-NL" dirty="0" err="1"/>
              <a:t>grid</a:t>
            </a:r>
            <a:endParaRPr lang="nl-NL" dirty="0"/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242513" y="2953906"/>
            <a:ext cx="3391437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5 </a:t>
            </a:r>
            <a:r>
              <a:rPr lang="en-US" dirty="0" err="1"/>
              <a:t>Batterijen</a:t>
            </a:r>
            <a:r>
              <a:rPr lang="en-US" dirty="0"/>
              <a:t> – </a:t>
            </a:r>
            <a:r>
              <a:rPr lang="en-US" b="1" dirty="0" err="1">
                <a:solidFill>
                  <a:schemeClr val="accent6"/>
                </a:solidFill>
              </a:rPr>
              <a:t>Capaciteit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/>
              <a:t>+- 1500 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150 </a:t>
            </a:r>
            <a:r>
              <a:rPr lang="en-US" dirty="0" err="1">
                <a:solidFill>
                  <a:schemeClr val="bg1"/>
                </a:solidFill>
              </a:rPr>
              <a:t>Huizen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b="1" dirty="0">
                <a:solidFill>
                  <a:schemeClr val="accent6"/>
                </a:solidFill>
              </a:rPr>
              <a:t>Output:</a:t>
            </a:r>
            <a:r>
              <a:rPr lang="en-US" dirty="0"/>
              <a:t>  +-50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Afmetingen</a:t>
            </a:r>
            <a:r>
              <a:rPr lang="en-US" dirty="0"/>
              <a:t>: 50 x 50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3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Wijken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8" name="Shape 1448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buNone/>
                </a:pPr>
                <a:r>
                  <a:rPr lang="nl-NL" sz="1600" dirty="0"/>
                  <a:t>Eerste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nl-NL" sz="1600" dirty="0"/>
                  <a:t>Batterij per stuk: 5000 – ( </a:t>
                </a:r>
                <a:r>
                  <a:rPr lang="nl-NL" sz="1600" dirty="0" err="1"/>
                  <a:t>Capacitieit</a:t>
                </a:r>
                <a:r>
                  <a:rPr lang="nl-NL" sz="1600" dirty="0"/>
                  <a:t> </a:t>
                </a:r>
                <a14:m>
                  <m:oMath xmlns:m="http://schemas.openxmlformats.org/officeDocument/2006/math">
                    <m:r>
                      <a:rPr lang="nl-NL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1505)</m:t>
                    </m:r>
                  </m:oMath>
                </a14:m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endParaRPr lang="nl-NL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600" dirty="0"/>
                  <a:t>Laatste deel: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/>
                  <a:t>Kabel per segment: 9</a:t>
                </a:r>
              </a:p>
              <a:p>
                <a:pPr marL="342900" indent="-342900">
                  <a:spcBef>
                    <a:spcPts val="0"/>
                  </a:spcBef>
                </a:pPr>
                <a:r>
                  <a:rPr lang="en-US" sz="1600" dirty="0" err="1"/>
                  <a:t>Batterijen</a:t>
                </a:r>
                <a:r>
                  <a:rPr lang="en-US" sz="1600" dirty="0"/>
                  <a:t>: </a:t>
                </a:r>
              </a:p>
              <a:p>
                <a:pPr marL="342900" indent="-342900">
                  <a:spcBef>
                    <a:spcPts val="0"/>
                  </a:spcBef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600" dirty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lvl="0">
                  <a:spcBef>
                    <a:spcPts val="0"/>
                  </a:spcBef>
                  <a:buNone/>
                </a:pPr>
                <a:endParaRPr lang="en" sz="16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448" name="Shape 14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048021" y="831631"/>
                <a:ext cx="5528223" cy="644633"/>
              </a:xfrm>
              <a:prstGeom prst="rect">
                <a:avLst/>
              </a:prstGeom>
              <a:blipFill>
                <a:blip r:embed="rId3"/>
                <a:stretch>
                  <a:fillRect l="-686" b="-1942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6CC2DA1-14DE-1642-AB5C-DD6472C1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79505"/>
              </p:ext>
            </p:extLst>
          </p:nvPr>
        </p:nvGraphicFramePr>
        <p:xfrm>
          <a:off x="2149621" y="2738615"/>
          <a:ext cx="3987899" cy="1395736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209993">
                  <a:extLst>
                    <a:ext uri="{9D8B030D-6E8A-4147-A177-3AD203B41FA5}">
                      <a16:colId xmlns:a16="http://schemas.microsoft.com/office/drawing/2014/main" val="682454827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92451579"/>
                    </a:ext>
                  </a:extLst>
                </a:gridCol>
                <a:gridCol w="1388953">
                  <a:extLst>
                    <a:ext uri="{9D8B030D-6E8A-4147-A177-3AD203B41FA5}">
                      <a16:colId xmlns:a16="http://schemas.microsoft.com/office/drawing/2014/main" val="3238028107"/>
                    </a:ext>
                  </a:extLst>
                </a:gridCol>
              </a:tblGrid>
              <a:tr h="38989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Batterijtype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Capaciteit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Prijs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248836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PowerStar</a:t>
                      </a:r>
                      <a:endParaRPr lang="nl-NL" sz="16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+mn-ea"/>
                        <a:cs typeface="Muli"/>
                        <a:sym typeface="Arial"/>
                        <a:rtl val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916222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057145"/>
                  </a:ext>
                </a:extLst>
              </a:tr>
              <a:tr h="15294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Imerse</a:t>
                      </a: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-III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+mn-ea"/>
                          <a:cs typeface="Muli"/>
                          <a:sym typeface="Arial"/>
                          <a:rtl val="0"/>
                        </a:rPr>
                        <a:t>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99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76450" y="99044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88320" y="620260"/>
            <a:ext cx="6138587" cy="12084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Minimaliseren</a:t>
            </a:r>
            <a:r>
              <a:rPr lang="en-US" sz="1600" dirty="0"/>
              <a:t> </a:t>
            </a:r>
            <a:r>
              <a:rPr lang="en-US" sz="1600" dirty="0" err="1"/>
              <a:t>kosten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- 1) </a:t>
            </a:r>
            <a:r>
              <a:rPr lang="en-US" sz="1600" dirty="0" err="1"/>
              <a:t>Kortst</a:t>
            </a:r>
            <a:r>
              <a:rPr lang="en-US" sz="1600" dirty="0"/>
              <a:t> </a:t>
            </a:r>
            <a:r>
              <a:rPr lang="en-US" sz="1600" dirty="0" err="1"/>
              <a:t>mogelijke</a:t>
            </a:r>
            <a:r>
              <a:rPr lang="en-US" sz="1600" dirty="0"/>
              <a:t> </a:t>
            </a:r>
            <a:r>
              <a:rPr lang="en-US" sz="1600" dirty="0" err="1"/>
              <a:t>totale</a:t>
            </a:r>
            <a:r>
              <a:rPr lang="en-US" sz="1600" dirty="0"/>
              <a:t> </a:t>
            </a:r>
            <a:r>
              <a:rPr lang="en-US" sz="1600" dirty="0" err="1"/>
              <a:t>afstand</a:t>
            </a:r>
            <a:endParaRPr lang="en-US" sz="1600" dirty="0"/>
          </a:p>
          <a:p>
            <a:pPr marL="342900" lvl="3" indent="-342900">
              <a:spcBef>
                <a:spcPts val="0"/>
              </a:spcBef>
            </a:pPr>
            <a:r>
              <a:rPr lang="en-US" sz="1600" dirty="0"/>
              <a:t>		- 2) </a:t>
            </a:r>
            <a:r>
              <a:rPr lang="en-US" sz="1600" dirty="0" err="1"/>
              <a:t>Optimale</a:t>
            </a:r>
            <a:r>
              <a:rPr lang="en-US" sz="1600" dirty="0"/>
              <a:t> </a:t>
            </a:r>
            <a:r>
              <a:rPr lang="en-US" sz="1600" dirty="0" err="1"/>
              <a:t>locatie</a:t>
            </a:r>
            <a:r>
              <a:rPr lang="en-US" sz="1600" dirty="0"/>
              <a:t> (</a:t>
            </a:r>
            <a:r>
              <a:rPr lang="en-US" sz="1600" dirty="0" err="1"/>
              <a:t>moeilijkheid</a:t>
            </a:r>
            <a:r>
              <a:rPr lang="en-US" sz="1600" dirty="0"/>
              <a:t> van de case!)</a:t>
            </a:r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Constraint optimization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/>
              <a:t> 	</a:t>
            </a:r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/>
              <a:t>Constraints: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/>
              <a:t>Elk huis </a:t>
            </a:r>
            <a:r>
              <a:rPr lang="en-US" sz="1600" dirty="0" err="1"/>
              <a:t>moet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Maximumcapaciteit</a:t>
            </a:r>
            <a:r>
              <a:rPr lang="en-US" sz="1600" dirty="0"/>
              <a:t> </a:t>
            </a:r>
            <a:r>
              <a:rPr lang="en-US" sz="1600" dirty="0" err="1"/>
              <a:t>batterij</a:t>
            </a:r>
            <a:r>
              <a:rPr lang="en-US" sz="1600" dirty="0"/>
              <a:t> mag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overschreden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endParaRPr lang="en-US" sz="1600" dirty="0"/>
          </a:p>
          <a:p>
            <a:pPr marL="342900" indent="-342900">
              <a:spcBef>
                <a:spcPts val="0"/>
              </a:spcBef>
              <a:buFont typeface="Muli"/>
              <a:buNone/>
            </a:pPr>
            <a:r>
              <a:rPr lang="en-US" sz="1600" dirty="0" err="1"/>
              <a:t>Voorwaarden</a:t>
            </a:r>
            <a:r>
              <a:rPr lang="en-US" sz="1600" dirty="0"/>
              <a:t>:</a:t>
            </a:r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Batterijen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en-US" sz="1600" dirty="0" err="1"/>
              <a:t>Huizen</a:t>
            </a:r>
            <a:r>
              <a:rPr lang="en-US" sz="1600" dirty="0"/>
              <a:t> </a:t>
            </a:r>
            <a:r>
              <a:rPr lang="en-US" sz="1600" dirty="0" err="1"/>
              <a:t>mogen</a:t>
            </a:r>
            <a:r>
              <a:rPr lang="en-US" sz="1600" dirty="0"/>
              <a:t> </a:t>
            </a:r>
            <a:r>
              <a:rPr lang="en-US" sz="1600" dirty="0" err="1"/>
              <a:t>niet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verbonden</a:t>
            </a:r>
            <a:r>
              <a:rPr lang="en-US" sz="1600" dirty="0"/>
              <a:t> </a:t>
            </a:r>
            <a:r>
              <a:rPr lang="en-US" sz="1600" dirty="0" err="1"/>
              <a:t>zijn</a:t>
            </a:r>
            <a:endParaRPr lang="en-US" sz="1600" dirty="0"/>
          </a:p>
          <a:p>
            <a:pPr marL="342900" indent="-342900">
              <a:spcBef>
                <a:spcPts val="0"/>
              </a:spcBef>
            </a:pPr>
            <a:r>
              <a:rPr lang="nl-NL" sz="1600" dirty="0"/>
              <a:t>Kabels mogen wel langs of “onder” elkaar door.</a:t>
            </a:r>
          </a:p>
          <a:p>
            <a:pPr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DE6391A-267E-3C4D-9296-EEEA370DEF82}"/>
              </a:ext>
            </a:extLst>
          </p:cNvPr>
          <p:cNvSpPr txBox="1"/>
          <p:nvPr/>
        </p:nvSpPr>
        <p:spPr>
          <a:xfrm>
            <a:off x="6921500" y="40513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2238886" y="455201"/>
            <a:ext cx="7248014" cy="55373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Geldt voor elke wijk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N = 150 huizen</a:t>
                </a:r>
              </a:p>
              <a:p>
                <a:pPr marL="285750" indent="-285750">
                  <a:spcBef>
                    <a:spcPts val="0"/>
                  </a:spcBef>
                  <a:buFontTx/>
                  <a:buChar char="-"/>
                </a:pPr>
                <a:r>
                  <a:rPr lang="nl-NL" sz="1800" dirty="0"/>
                  <a:t>R = 30 (per batterij </a:t>
                </a:r>
                <a14:m>
                  <m:oMath xmlns:m="http://schemas.openxmlformats.org/officeDocument/2006/math">
                    <m:r>
                      <a:rPr lang="nl-NL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NL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800" dirty="0"/>
                  <a:t>30 huizen)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 err="1"/>
                  <a:t>Fixed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4,35</m:t>
                          </m:r>
                        </m:e>
                        <m:sup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nl-NL" sz="1800" b="0" i="1" dirty="0">
                  <a:solidFill>
                    <a:srgbClr val="00E1C6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nl-NL" sz="1800" dirty="0" err="1"/>
                  <a:t>Variable</a:t>
                </a:r>
                <a:r>
                  <a:rPr lang="nl-NL" sz="1800" dirty="0"/>
                  <a:t> </a:t>
                </a:r>
                <a:r>
                  <a:rPr lang="nl-NL" sz="1800" dirty="0" err="1"/>
                  <a:t>battery</a:t>
                </a:r>
                <a:r>
                  <a:rPr lang="nl-NL" sz="1800" dirty="0"/>
                  <a:t> </a:t>
                </a:r>
                <a:r>
                  <a:rPr lang="nl-NL" sz="1800" dirty="0" err="1"/>
                  <a:t>location</a:t>
                </a:r>
                <a:r>
                  <a:rPr lang="nl-NL" sz="1800" dirty="0"/>
                  <a:t>:</a:t>
                </a:r>
                <a:br>
                  <a:rPr lang="nl-NL" sz="1800" dirty="0"/>
                </a:br>
                <a:r>
                  <a:rPr lang="nl-NL" sz="1800" dirty="0"/>
                  <a:t>-  L = mogelijke locaties (2350)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∗ …(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−4)≈</m:t>
                      </m:r>
                      <m:sSup>
                        <m:sSupPr>
                          <m:ctrlP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3,11</m:t>
                          </m:r>
                        </m:e>
                        <m:sup>
                          <m:r>
                            <a:rPr lang="nl-NL" sz="1800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NL" sz="1800" b="0" i="1" smtClean="0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lang="nl-NL" sz="18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94" y="732070"/>
                <a:ext cx="5514014" cy="4789704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699" y="665507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56557"/>
              </p:ext>
            </p:extLst>
          </p:nvPr>
        </p:nvGraphicFramePr>
        <p:xfrm>
          <a:off x="1799825" y="3031632"/>
          <a:ext cx="4592372" cy="1426293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484876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9BBD5"/>
                        </a:buClr>
                        <a:buFont typeface="Muli"/>
                      </a:pPr>
                      <a:r>
                        <a:rPr lang="nl-NL" sz="16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Cambria Math" panose="02040503050406030204" pitchFamily="18" charset="0"/>
                          <a:cs typeface="Muli"/>
                          <a:sym typeface="Arial"/>
                          <a:rtl val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732698" y="1050040"/>
            <a:ext cx="652955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Minimum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kleinst mogelijke resultaat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Maximum </a:t>
            </a:r>
            <a:r>
              <a:rPr lang="nl-NL" sz="1600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bound</a:t>
            </a: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: grootst mogelijke resultaat</a:t>
            </a:r>
          </a:p>
          <a:p>
            <a:pPr>
              <a:buClr>
                <a:srgbClr val="19BBD5"/>
              </a:buClr>
              <a:buFont typeface="Muli"/>
            </a:pPr>
            <a:endParaRPr lang="nl-NL" sz="1600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>
              <a:buClr>
                <a:srgbClr val="19BBD5"/>
              </a:buClr>
              <a:buFont typeface="Muli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Resultaten: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Per wijk</a:t>
            </a:r>
          </a:p>
          <a:p>
            <a:pPr marL="285750" indent="-285750">
              <a:buClr>
                <a:srgbClr val="19BBD5"/>
              </a:buClr>
              <a:buFont typeface="Muli"/>
              <a:buChar char="•"/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Elk huis verbonden aan dichtstbijzijnde batterij </a:t>
            </a:r>
          </a:p>
          <a:p>
            <a:pPr lvl="1">
              <a:buClr>
                <a:srgbClr val="19BBD5"/>
              </a:buClr>
            </a:pPr>
            <a:r>
              <a:rPr lang="nl-NL" sz="1600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	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923077" y="266700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>
                <a:sym typeface="Muli"/>
              </a:rPr>
              <a:t>Random </a:t>
            </a:r>
            <a:r>
              <a:rPr lang="en-US" dirty="0" err="1">
                <a:sym typeface="Muli"/>
              </a:rPr>
              <a:t>algoritme</a:t>
            </a:r>
            <a:endParaRPr lang="en" dirty="0"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05031" y="1787950"/>
            <a:ext cx="4261823" cy="3088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1" indent="-285750">
              <a:spcBef>
                <a:spcPts val="0"/>
              </a:spcBef>
            </a:pPr>
            <a:r>
              <a:rPr lang="en" dirty="0"/>
              <a:t>Elk huis </a:t>
            </a:r>
            <a:r>
              <a:rPr lang="en" dirty="0" err="1"/>
              <a:t>wordt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random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toegevoegd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&gt; </a:t>
            </a:r>
            <a:r>
              <a:rPr lang="en" dirty="0" err="1"/>
              <a:t>Capaciteit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</a:t>
            </a:r>
            <a:r>
              <a:rPr lang="en" dirty="0" err="1"/>
              <a:t>bereikt</a:t>
            </a:r>
            <a:r>
              <a:rPr lang="en" dirty="0"/>
              <a:t>?</a:t>
            </a:r>
          </a:p>
          <a:p>
            <a:pPr lvl="1">
              <a:spcBef>
                <a:spcPts val="0"/>
              </a:spcBef>
              <a:buNone/>
            </a:pPr>
            <a:r>
              <a:rPr lang="en" dirty="0"/>
              <a:t>          &gt; Check of </a:t>
            </a:r>
            <a:r>
              <a:rPr lang="en" dirty="0" err="1"/>
              <a:t>er</a:t>
            </a:r>
            <a:r>
              <a:rPr lang="en" dirty="0"/>
              <a:t> </a:t>
            </a:r>
            <a:r>
              <a:rPr lang="en" dirty="0" err="1"/>
              <a:t>ruimte</a:t>
            </a:r>
            <a:r>
              <a:rPr lang="en" dirty="0"/>
              <a:t> is in </a:t>
            </a:r>
            <a:r>
              <a:rPr lang="en" dirty="0" err="1"/>
              <a:t>andere</a:t>
            </a:r>
            <a:r>
              <a:rPr lang="en" dirty="0"/>
              <a:t> </a:t>
            </a:r>
            <a:r>
              <a:rPr lang="en" dirty="0" err="1"/>
              <a:t>batterijen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endParaRPr lang="en" dirty="0"/>
          </a:p>
          <a:p>
            <a:pPr marL="285750" lvl="1" indent="-285750">
              <a:spcBef>
                <a:spcPts val="0"/>
              </a:spcBef>
            </a:pPr>
            <a:r>
              <a:rPr lang="en" dirty="0" err="1"/>
              <a:t>Resultaat</a:t>
            </a:r>
            <a:r>
              <a:rPr lang="en" dirty="0"/>
              <a:t> van 1000 runs</a:t>
            </a:r>
          </a:p>
          <a:p>
            <a:pPr marL="285750" lvl="1" indent="-285750">
              <a:spcBef>
                <a:spcPts val="0"/>
              </a:spcBef>
            </a:pPr>
            <a:r>
              <a:rPr lang="en" dirty="0"/>
              <a:t>18% van de runs connect </a:t>
            </a:r>
            <a:r>
              <a:rPr lang="en" dirty="0" err="1"/>
              <a:t>alle</a:t>
            </a:r>
            <a:r>
              <a:rPr lang="en" dirty="0"/>
              <a:t> 150 </a:t>
            </a:r>
            <a:r>
              <a:rPr lang="en" dirty="0" err="1"/>
              <a:t>huizen</a:t>
            </a: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  <a:p>
            <a:pPr lvl="1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6C9C530-A28D-224B-931B-234AC5F2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4" y="1564484"/>
            <a:ext cx="4630123" cy="33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1899744" y="2486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ym typeface="Muli"/>
              </a:rPr>
              <a:t>Greedy + Hillclimber</a:t>
            </a:r>
            <a:endParaRPr lang="en" dirty="0">
              <a:sym typeface="Muli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2E49383-B416-3A43-8313-9C6A2573A0E1}"/>
              </a:ext>
            </a:extLst>
          </p:cNvPr>
          <p:cNvSpPr/>
          <p:nvPr/>
        </p:nvSpPr>
        <p:spPr>
          <a:xfrm>
            <a:off x="1899744" y="136270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" sz="1200" dirty="0">
              <a:solidFill>
                <a:schemeClr val="bg1"/>
              </a:solidFill>
            </a:endParaRPr>
          </a:p>
          <a:p>
            <a:pPr lvl="0"/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A0D922C-6B3D-7546-A4AC-A756DA4F0565}"/>
              </a:ext>
            </a:extLst>
          </p:cNvPr>
          <p:cNvSpPr txBox="1"/>
          <p:nvPr/>
        </p:nvSpPr>
        <p:spPr>
          <a:xfrm>
            <a:off x="111534" y="1624982"/>
            <a:ext cx="7495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9BBD5"/>
              </a:buClr>
            </a:pP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Greedy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beginpositie: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Verbind alle huizen aan dichtstbijzijnde batterij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niet alle huizen worden verbonden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 Ruimte creëren in batterijen door huizen te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swappen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</a:t>
            </a: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Hillclimber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runnen op ontstane configuratie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2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Opt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wisseling van huizen tussen batterijen</a:t>
            </a:r>
          </a:p>
          <a:p>
            <a:pPr lvl="3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 &gt; Accepteer verandering als totale afstand lager wordt</a:t>
            </a:r>
          </a:p>
          <a:p>
            <a:pPr lvl="3">
              <a:buClr>
                <a:srgbClr val="19BBD5"/>
              </a:buClr>
            </a:pPr>
            <a:endParaRPr lang="nl-NL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 lvl="3">
              <a:buClr>
                <a:srgbClr val="19BBD5"/>
              </a:buClr>
            </a:pPr>
            <a:endParaRPr lang="nl-NL" dirty="0">
              <a:solidFill>
                <a:srgbClr val="C6DAEC"/>
              </a:solidFill>
              <a:latin typeface="Muli"/>
              <a:cs typeface="Muli"/>
              <a:sym typeface="Muli"/>
            </a:endParaRPr>
          </a:p>
          <a:p>
            <a:pPr marL="285750" lvl="3" indent="-285750">
              <a:buClr>
                <a:srgbClr val="19BBD5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Waarom geen Random beginpositie?</a:t>
            </a:r>
          </a:p>
          <a:p>
            <a:pPr lvl="4">
              <a:buClr>
                <a:srgbClr val="19BBD5"/>
              </a:buClr>
            </a:pP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      &gt; In 100.000 runs geen enkel beter resultaat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tov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</a:t>
            </a:r>
            <a:r>
              <a:rPr lang="nl-NL" dirty="0" err="1">
                <a:solidFill>
                  <a:srgbClr val="C6DAEC"/>
                </a:solidFill>
                <a:latin typeface="Muli"/>
                <a:cs typeface="Muli"/>
                <a:sym typeface="Muli"/>
              </a:rPr>
              <a:t>Greedy</a:t>
            </a:r>
            <a:r>
              <a:rPr lang="nl-NL" dirty="0">
                <a:solidFill>
                  <a:srgbClr val="C6DAEC"/>
                </a:solidFill>
                <a:latin typeface="Muli"/>
                <a:cs typeface="Muli"/>
                <a:sym typeface="Muli"/>
              </a:rPr>
              <a:t> 	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A2B04EC-DC51-5E42-AB16-504DDF54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58" y="1824374"/>
            <a:ext cx="4130508" cy="30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10535</TotalTime>
  <Words>482</Words>
  <Application>Microsoft Macintosh PowerPoint</Application>
  <PresentationFormat>Diavoorstelling (16:9)</PresentationFormat>
  <Paragraphs>237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Muli</vt:lpstr>
      <vt:lpstr>Nixie One</vt:lpstr>
      <vt:lpstr>Cambria Math</vt:lpstr>
      <vt:lpstr>Imogen template</vt:lpstr>
      <vt:lpstr>SmartGrid</vt:lpstr>
      <vt:lpstr>Grid</vt:lpstr>
      <vt:lpstr>Wijken</vt:lpstr>
      <vt:lpstr>Kosten </vt:lpstr>
      <vt:lpstr>Doel van de case</vt:lpstr>
      <vt:lpstr>State space</vt:lpstr>
      <vt:lpstr>Bounds</vt:lpstr>
      <vt:lpstr>Random algoritme</vt:lpstr>
      <vt:lpstr>Greedy + Hillclimber</vt:lpstr>
      <vt:lpstr>Simulated annealing</vt:lpstr>
      <vt:lpstr>Resultaten vaste batterijlocaties</vt:lpstr>
      <vt:lpstr>Verplaatsen Batterijen</vt:lpstr>
      <vt:lpstr>Verplaatsen Batterijen</vt:lpstr>
      <vt:lpstr>Random locaties</vt:lpstr>
      <vt:lpstr>Kmeans cluster locaties</vt:lpstr>
      <vt:lpstr>To do vanmiddag :) 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Casper Lammers</cp:lastModifiedBy>
  <cp:revision>97</cp:revision>
  <dcterms:modified xsi:type="dcterms:W3CDTF">2019-05-24T10:31:36Z</dcterms:modified>
</cp:coreProperties>
</file>